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4188" r:id="rId1"/>
  </p:sldMasterIdLst>
  <p:notesMasterIdLst>
    <p:notesMasterId r:id="rId26"/>
  </p:notesMasterIdLst>
  <p:handoutMasterIdLst>
    <p:handoutMasterId r:id="rId27"/>
  </p:handoutMasterIdLst>
  <p:sldIdLst>
    <p:sldId id="360" r:id="rId2"/>
    <p:sldId id="361" r:id="rId3"/>
    <p:sldId id="369" r:id="rId4"/>
    <p:sldId id="404" r:id="rId5"/>
    <p:sldId id="405" r:id="rId6"/>
    <p:sldId id="406" r:id="rId7"/>
    <p:sldId id="407" r:id="rId8"/>
    <p:sldId id="409" r:id="rId9"/>
    <p:sldId id="408" r:id="rId10"/>
    <p:sldId id="363" r:id="rId11"/>
    <p:sldId id="396" r:id="rId12"/>
    <p:sldId id="397" r:id="rId13"/>
    <p:sldId id="362" r:id="rId14"/>
    <p:sldId id="393" r:id="rId15"/>
    <p:sldId id="390" r:id="rId16"/>
    <p:sldId id="373" r:id="rId17"/>
    <p:sldId id="410" r:id="rId18"/>
    <p:sldId id="399" r:id="rId19"/>
    <p:sldId id="376" r:id="rId20"/>
    <p:sldId id="411" r:id="rId21"/>
    <p:sldId id="394" r:id="rId22"/>
    <p:sldId id="403" r:id="rId23"/>
    <p:sldId id="395" r:id="rId24"/>
    <p:sldId id="370" r:id="rId25"/>
  </p:sldIdLst>
  <p:sldSz cx="12192000" cy="6858000"/>
  <p:notesSz cx="6858000" cy="1171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Autho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F2124"/>
    <a:srgbClr val="000099"/>
    <a:srgbClr val="0000FF"/>
    <a:srgbClr val="006666"/>
    <a:srgbClr val="CC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103" autoAdjust="0"/>
    <p:restoredTop sz="73279" autoAdjust="0"/>
  </p:normalViewPr>
  <p:slideViewPr>
    <p:cSldViewPr>
      <p:cViewPr varScale="1">
        <p:scale>
          <a:sx n="111" d="100"/>
          <a:sy n="111" d="100"/>
        </p:scale>
        <p:origin x="-1144" y="-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304" y="72"/>
      </p:cViewPr>
      <p:guideLst>
        <p:guide orient="horz" pos="2880"/>
        <p:guide orient="horz" pos="3024"/>
        <p:guide pos="2160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8E801774-E766-4237-AD4A-58FCD7984E30}" type="slidenum">
              <a:rPr lang="en-US" altLang="en-US">
                <a:cs typeface="Calibri" panose="020F0502020204030204" pitchFamily="34" charset="0"/>
              </a:rPr>
              <a:pPr/>
              <a:t>‹#›</a:t>
            </a:fld>
            <a:endParaRPr lang="en-US" alt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47352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9600" y="661987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882107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714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FA1C30-09EC-412B-BB70-41564A9EB129}" type="slidenum">
              <a:rPr lang="en-US" altLang="en-US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/>
              <a:t>Release</a:t>
            </a:r>
            <a:r>
              <a:rPr lang="en-US" altLang="en-US" b="1" baseline="0" dirty="0"/>
              <a:t> 2 slide changes: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baseline="0" dirty="0"/>
              <a:t>Slide 10 – Income and adjustments are on Schedule 1, Tax on Schedule 2, nonrefundable credits on Schedule 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baseline="0" dirty="0"/>
              <a:t>Slides 14,</a:t>
            </a:r>
            <a:r>
              <a:rPr lang="en-US" altLang="en-US" b="1" baseline="0" dirty="0" smtClean="0"/>
              <a:t> 15</a:t>
            </a:r>
            <a:r>
              <a:rPr lang="en-US" altLang="en-US" b="1" baseline="0" dirty="0"/>
              <a:t>, 16 (old 15),</a:t>
            </a:r>
            <a:r>
              <a:rPr lang="en-US" altLang="en-US" b="1" baseline="0" dirty="0" smtClean="0"/>
              <a:t> 19 </a:t>
            </a:r>
            <a:r>
              <a:rPr lang="en-US" altLang="en-US" b="1" baseline="0" dirty="0"/>
              <a:t>old 18),</a:t>
            </a:r>
            <a:r>
              <a:rPr lang="en-US" altLang="en-US" b="1" baseline="0" dirty="0" smtClean="0"/>
              <a:t> 23 </a:t>
            </a:r>
            <a:r>
              <a:rPr lang="en-US" altLang="en-US" b="1" baseline="0" dirty="0"/>
              <a:t>(old 21) Updated screen shots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baseline="0" dirty="0"/>
              <a:t>Expanded Slide 15 by adding Slide 16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baseline="0" dirty="0"/>
              <a:t>Added new Slide 20 for Practice Lab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baseline="0" dirty="0"/>
              <a:t>Minor tense changes to reflect present versus future.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61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209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5914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Pub 17 hardcopy will be shipped by SPEC two copies</a:t>
            </a:r>
            <a:r>
              <a:rPr lang="en-US" altLang="en-US" baseline="0" dirty="0"/>
              <a:t> per site</a:t>
            </a:r>
          </a:p>
          <a:p>
            <a:r>
              <a:rPr lang="en-US" altLang="en-US" baseline="0" dirty="0"/>
              <a:t>For training, volunteers can use the electronic version found on irs.gov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1656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This Pub has been updated for 2018 and is available Electronically and printed 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87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See next slide for features of NTTC workbook.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2555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201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17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3779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The 2018 version of the Volunteer Resource Guide will be unbound, 3 – hole punched with a 1” ring 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/>
              <a:t>(no binder) and shrink-wrapped. It will be necessary to insert the tabs. </a:t>
            </a:r>
            <a:endParaRPr lang="en-US" altLang="en-US" b="1" dirty="0"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1171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IRS Link and Learn front</a:t>
            </a:r>
            <a:r>
              <a:rPr lang="en-US" altLang="en-US" b="1" baseline="0" dirty="0"/>
              <a:t> page</a:t>
            </a:r>
            <a:r>
              <a:rPr lang="en-US" altLang="en-US" baseline="0" dirty="0"/>
              <a:t>.</a:t>
            </a:r>
            <a:r>
              <a:rPr lang="en-US" altLang="en-US" dirty="0"/>
              <a:t> 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alt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70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128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en-US" b="1" dirty="0"/>
              <a:t>Certification Tests--c</a:t>
            </a:r>
            <a:r>
              <a:rPr lang="en-US" altLang="en-US" b="1" baseline="0" dirty="0"/>
              <a:t>reate an account and note your login and password.</a:t>
            </a:r>
            <a:endParaRPr lang="en-US" altLang="en-US" b="1" dirty="0"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en-US" b="1" dirty="0"/>
              <a:t>Instructor Tools</a:t>
            </a:r>
            <a:endParaRPr lang="en-US" altLang="en-US" b="1" dirty="0"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en-US" b="1" dirty="0"/>
              <a:t>Quick Links including</a:t>
            </a:r>
            <a:r>
              <a:rPr lang="en-US" altLang="en-US" b="1" baseline="0" dirty="0"/>
              <a:t> online lesson and Practice Lab</a:t>
            </a:r>
            <a:endParaRPr lang="en-US" altLang="en-US" b="1" baseline="0" dirty="0"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baseline="0" dirty="0"/>
              <a:t>More Help</a:t>
            </a:r>
            <a:endParaRPr lang="en-US" b="1" dirty="0"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363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667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2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413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8475" y="87313"/>
            <a:ext cx="781050" cy="4397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027" y="0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1112756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Pub 4012 Tab</a:t>
            </a:r>
            <a:r>
              <a:rPr lang="en-US" b="1" baseline="0" dirty="0"/>
              <a:t> D Table A Table B examples of both types of income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027" y="0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1112756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027" y="1112756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fld id="{6FFBE907-D787-4CE6-A8C7-40BD0248591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Must have earned income to qualify</a:t>
            </a:r>
            <a:r>
              <a:rPr lang="en-US" b="1" baseline="0" dirty="0"/>
              <a:t> for EIC. Medicaid waiver payments are not considered earned income for the purposes of EIC.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027" y="0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1112756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027" y="1112756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fld id="{6FFBE907-D787-4CE6-A8C7-40BD0248591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4422" indent="-84422"/>
            <a:r>
              <a:rPr lang="en-US" b="1" dirty="0"/>
              <a:t>Alimony is considered compensation</a:t>
            </a:r>
            <a:r>
              <a:rPr lang="en-US" b="1" baseline="0" dirty="0"/>
              <a:t> for the purpose of contributing to an IRA. </a:t>
            </a:r>
          </a:p>
          <a:p>
            <a:pPr marL="84422" indent="-84422"/>
            <a:r>
              <a:rPr lang="en-US" b="1" baseline="0" dirty="0"/>
              <a:t>Qualified (excluded) Medicaid waiver payments are not earned income for the purpose of EIC, the dependent care credit, nor additional child tax credit. See the Medicaid Waiver Payments slide presentation.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027" y="0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1112756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027" y="1112756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fld id="{6FFBE907-D787-4CE6-A8C7-40BD0248591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38475" y="87313"/>
            <a:ext cx="781050" cy="439737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6021" indent="-86021">
              <a:buFontTx/>
              <a:buChar char="•"/>
            </a:pPr>
            <a:r>
              <a:rPr lang="en-US" altLang="en-US" b="1" dirty="0"/>
              <a:t>Itemized deduction are on Schedule A and can be claimed instead of the standard deduction</a:t>
            </a:r>
          </a:p>
          <a:p>
            <a:pPr marL="90284" indent="-86021">
              <a:buFontTx/>
              <a:buChar char="•"/>
            </a:pPr>
            <a:r>
              <a:rPr lang="en-US" altLang="en-US" b="1" dirty="0"/>
              <a:t>TaxSlayer will select the one that yields the lowest tax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027" y="1112756"/>
            <a:ext cx="2972421" cy="586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25" tIns="22513" rIns="45025" bIns="22513"/>
          <a:lstStyle>
            <a:lvl1pPr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2757" indent="-143368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3472" indent="-114694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802861" indent="-114694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032250" indent="-114694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261639" indent="-11469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91028" indent="-11469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720417" indent="-11469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949806" indent="-11469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02B5A7-8B14-4C8C-9887-E50DD452B70C}" type="slidenum">
              <a:rPr lang="en-US" altLang="en-US"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027" y="0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1112756"/>
            <a:ext cx="2972421" cy="58619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66198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6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03" y="3697339"/>
            <a:ext cx="696644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56020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" y="5056019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56" y="1875512"/>
            <a:ext cx="6970533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2"/>
            <a:ext cx="8802624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105400"/>
            <a:ext cx="8796528" cy="59800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3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39A206F-625F-48CF-98E5-29B460767DA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944688" indent="-227013">
              <a:defRPr/>
            </a:lvl4pPr>
            <a:lvl5pPr marL="2397125" indent="-227013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80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952-3430-4FF1-851C-5F1BE7A2B16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39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36415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7" pos="800" userDrawn="1">
          <p15:clr>
            <a:srgbClr val="FBAE40"/>
          </p15:clr>
        </p15:guide>
        <p15:guide id="8" pos="6944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067" userDrawn="1">
          <p15:clr>
            <a:srgbClr val="FBAE40"/>
          </p15:clr>
        </p15:guide>
        <p15:guide id="11" pos="92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535114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6" y="1535114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952-3430-4FF1-851C-5F1BE7A2B16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6"/>
            <a:ext cx="4664075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6" y="2174876"/>
            <a:ext cx="4663440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417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36E4952-3430-4FF1-851C-5F1BE7A2B16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4"/>
            <a:ext cx="9753600" cy="2221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8467" y="4108451"/>
            <a:ext cx="9753600" cy="1780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646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033B-5FBE-4D45-9972-D421400433D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05808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7" pos="800" userDrawn="1">
          <p15:clr>
            <a:srgbClr val="FBAE40"/>
          </p15:clr>
        </p15:guide>
        <p15:guide id="8" pos="6944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067" userDrawn="1">
          <p15:clr>
            <a:srgbClr val="FBAE40"/>
          </p15:clr>
        </p15:guide>
        <p15:guide id="11" pos="92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056-6C1A-4074-8822-7F316CA111E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2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8941" y="6265305"/>
            <a:ext cx="518079" cy="365125"/>
          </a:xfrm>
        </p:spPr>
        <p:txBody>
          <a:bodyPr/>
          <a:lstStyle/>
          <a:p>
            <a:fld id="{F36E4952-3430-4FF1-851C-5F1BE7A2B16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 rot="16200000">
            <a:off x="-2828541" y="2810564"/>
            <a:ext cx="6876288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255517" y="2278380"/>
            <a:ext cx="573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815" y="6132291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 rot="5400000">
            <a:off x="-2179072" y="3380298"/>
            <a:ext cx="687628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16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E4952-3430-4FF1-851C-5F1BE7A2B16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33788" y="6174258"/>
            <a:ext cx="3148613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3" y="28835"/>
            <a:ext cx="975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33787" y="6174258"/>
            <a:ext cx="3148613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1182571"/>
            <a:ext cx="12192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00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189" rtl="0" eaLnBrk="1" latinLnBrk="0" hangingPunct="1">
        <a:spcBef>
          <a:spcPts val="1800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38138" algn="l" defTabSz="457189" rtl="0" eaLnBrk="1" latinLnBrk="0" hangingPunct="1">
        <a:spcBef>
          <a:spcPts val="900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457189" rtl="0" eaLnBrk="1" latinLnBrk="0" hangingPunct="1">
        <a:spcBef>
          <a:spcPts val="600"/>
        </a:spcBef>
        <a:buClr>
          <a:srgbClr val="55493F"/>
        </a:buClr>
        <a:buSzPct val="110000"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pos="1067" userDrawn="1">
          <p15:clr>
            <a:srgbClr val="F26B43"/>
          </p15:clr>
        </p15:guide>
        <p15:guide id="2" pos="683" userDrawn="1">
          <p15:clr>
            <a:srgbClr val="F26B43"/>
          </p15:clr>
        </p15:guide>
        <p15:guide id="3" orient="horz" pos="828" userDrawn="1">
          <p15:clr>
            <a:srgbClr val="F26B43"/>
          </p15:clr>
        </p15:guide>
        <p15:guide id="4" pos="800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  <p15:guide id="6" pos="512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linklearncertification.com/d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5" Type="http://schemas.openxmlformats.org/officeDocument/2006/relationships/hyperlink" Target="https://www.linklearncertification.com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 Tax Year 2018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Introduction to Federal Income Tax Law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Filing status, identity and dependents</a:t>
            </a:r>
          </a:p>
          <a:p>
            <a:r>
              <a:rPr lang="en-US" altLang="en-US" dirty="0"/>
              <a:t>Income and adjustments (additional income on Schedule 1)</a:t>
            </a:r>
          </a:p>
          <a:p>
            <a:r>
              <a:rPr lang="en-US" altLang="en-US" dirty="0"/>
              <a:t>Tax (on Schedule 2)</a:t>
            </a:r>
          </a:p>
          <a:p>
            <a:r>
              <a:rPr lang="en-US" altLang="en-US" dirty="0"/>
              <a:t>Deductions (itemized deductions on Schedule A)</a:t>
            </a:r>
          </a:p>
          <a:p>
            <a:r>
              <a:rPr lang="en-US" altLang="en-US" dirty="0"/>
              <a:t>Nonrefundable credits (on Schedule 3)</a:t>
            </a:r>
          </a:p>
          <a:p>
            <a:r>
              <a:rPr lang="en-US" altLang="en-US" dirty="0"/>
              <a:t>Additional taxes (on Schedule 4)</a:t>
            </a:r>
          </a:p>
          <a:p>
            <a:r>
              <a:rPr lang="en-US" altLang="en-US" dirty="0"/>
              <a:t>Refundable credits and payments (some on Schedule 5)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 1040 and Related Schedules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1040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151" y="1362075"/>
            <a:ext cx="8157699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066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1040 Page 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168" y="1995091"/>
            <a:ext cx="5801915" cy="400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3168" y="2376185"/>
            <a:ext cx="88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8" name="Left Brace 7"/>
          <p:cNvSpPr/>
          <p:nvPr/>
        </p:nvSpPr>
        <p:spPr>
          <a:xfrm>
            <a:off x="3071114" y="2115836"/>
            <a:ext cx="489054" cy="913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1925315" y="302895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Deductions</a:t>
            </a:r>
          </a:p>
        </p:txBody>
      </p:sp>
      <p:sp>
        <p:nvSpPr>
          <p:cNvPr id="12" name="Left Brace 11"/>
          <p:cNvSpPr/>
          <p:nvPr/>
        </p:nvSpPr>
        <p:spPr>
          <a:xfrm flipV="1">
            <a:off x="3067050" y="3086101"/>
            <a:ext cx="489054" cy="2857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350" dirty="0"/>
              <a:t>`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6900" y="3600450"/>
            <a:ext cx="1364846" cy="459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US" sz="1500" dirty="0"/>
              <a:t>Nonrefundable</a:t>
            </a:r>
          </a:p>
          <a:p>
            <a:pPr>
              <a:lnSpc>
                <a:spcPts val="1350"/>
              </a:lnSpc>
            </a:pPr>
            <a:r>
              <a:rPr lang="en-US" sz="1500" dirty="0"/>
              <a:t>     credits</a:t>
            </a:r>
          </a:p>
        </p:txBody>
      </p:sp>
      <p:sp>
        <p:nvSpPr>
          <p:cNvPr id="14" name="Left Brace 13"/>
          <p:cNvSpPr/>
          <p:nvPr/>
        </p:nvSpPr>
        <p:spPr>
          <a:xfrm flipV="1">
            <a:off x="3067050" y="3771900"/>
            <a:ext cx="493118" cy="22701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Left Brace 14"/>
          <p:cNvSpPr/>
          <p:nvPr/>
        </p:nvSpPr>
        <p:spPr>
          <a:xfrm flipV="1">
            <a:off x="3067050" y="4060912"/>
            <a:ext cx="493118" cy="2824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1924052" y="4114801"/>
            <a:ext cx="1265283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US" dirty="0"/>
              <a:t>Other taxes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4050" y="4440577"/>
            <a:ext cx="1279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US" sz="1500" dirty="0"/>
              <a:t>Payments and</a:t>
            </a:r>
          </a:p>
          <a:p>
            <a:pPr>
              <a:lnSpc>
                <a:spcPts val="1350"/>
              </a:lnSpc>
            </a:pPr>
            <a:r>
              <a:rPr lang="en-US" sz="1500" dirty="0"/>
              <a:t>  refundable</a:t>
            </a:r>
          </a:p>
          <a:p>
            <a:pPr>
              <a:lnSpc>
                <a:spcPts val="1350"/>
              </a:lnSpc>
            </a:pPr>
            <a:r>
              <a:rPr lang="en-US" sz="1500" dirty="0"/>
              <a:t>  credits</a:t>
            </a:r>
          </a:p>
        </p:txBody>
      </p:sp>
      <p:sp>
        <p:nvSpPr>
          <p:cNvPr id="18" name="Left Brace 17"/>
          <p:cNvSpPr/>
          <p:nvPr/>
        </p:nvSpPr>
        <p:spPr>
          <a:xfrm flipV="1">
            <a:off x="3071114" y="4445156"/>
            <a:ext cx="484991" cy="4743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336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F8B3-D7F6-4A47-AD09-19ACB70967D4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Pub 4491 – Training Guide</a:t>
            </a:r>
          </a:p>
          <a:p>
            <a:r>
              <a:rPr lang="en-US" altLang="en-US" dirty="0"/>
              <a:t>NTTC Workbook – Practice Exercises</a:t>
            </a:r>
          </a:p>
          <a:p>
            <a:r>
              <a:rPr lang="en-US" altLang="en-US" dirty="0"/>
              <a:t>Pub 4012 – Volunteer Resource Guide</a:t>
            </a:r>
          </a:p>
          <a:p>
            <a:r>
              <a:rPr lang="en-US" altLang="en-US" dirty="0"/>
              <a:t>Form 6674 – Certification Test and Retest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TaxSlayer Practice Lab – Sections 4 &amp; 6 of HOME page</a:t>
            </a:r>
          </a:p>
          <a:p>
            <a:r>
              <a:rPr lang="en-US" altLang="en-US" dirty="0">
                <a:hlinkClick r:id="rId3"/>
              </a:rPr>
              <a:t>linklearncertification.com</a:t>
            </a:r>
            <a:endParaRPr lang="en-US" altLang="en-US" dirty="0"/>
          </a:p>
          <a:p>
            <a:r>
              <a:rPr lang="en-US" altLang="en-US" dirty="0"/>
              <a:t>Pub 17 – Your Federal Income Tax for Individuals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Materials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056-6C1A-4074-8822-7F316CA111E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/>
              <a:t>The Text Book</a:t>
            </a:r>
          </a:p>
          <a:p>
            <a:r>
              <a:rPr lang="en-US" altLang="en-US"/>
              <a:t>Paper and on line for 2018</a:t>
            </a:r>
          </a:p>
          <a:p>
            <a:r>
              <a:rPr lang="en-US" altLang="en-US"/>
              <a:t>NTTC version in Portal library</a:t>
            </a:r>
          </a:p>
          <a:p>
            <a:endParaRPr lang="en-US" altLang="en-US"/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VITA/TCE Training Guide</a:t>
            </a:r>
          </a:p>
        </p:txBody>
      </p:sp>
      <p:pic>
        <p:nvPicPr>
          <p:cNvPr id="7" name="Picture 6" descr="Screen Shot 2018-12-01 at 11.51.4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47800"/>
            <a:ext cx="3411707" cy="4414159"/>
          </a:xfrm>
          <a:prstGeom prst="rect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056-6C1A-4074-8822-7F316CA111E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dirty="0"/>
              <a:t>The Workbook</a:t>
            </a:r>
          </a:p>
          <a:p>
            <a:r>
              <a:rPr lang="en-US" altLang="en-US" dirty="0"/>
              <a:t>Available to order </a:t>
            </a:r>
          </a:p>
          <a:p>
            <a:r>
              <a:rPr lang="en-US" altLang="en-US" dirty="0"/>
              <a:t>In Portal Library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NTTC Workbook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31" r="1742" b="1388"/>
          <a:stretch/>
        </p:blipFill>
        <p:spPr bwMode="auto">
          <a:xfrm>
            <a:off x="6400800" y="1600200"/>
            <a:ext cx="3237615" cy="424906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25604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Training exercises (new)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Practice exercises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Quizzes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Available in Portal Library and by ordering through Portal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NTTC Workbook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5604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New Practice Exercises format this year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Focus Exercises (NEW)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Core Exercises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Comprehensive Exercises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Specialty Exercises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NTTC Workbook – Practice Exercises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6364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Training Exercises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Practice Exercises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690C-BBC0-AB42-87A5-D18F9DC3105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For Instructor to use in a classroom setting</a:t>
            </a:r>
          </a:p>
          <a:p>
            <a:r>
              <a:rPr lang="en-US"/>
              <a:t>Contain all the core topics usually encountered on the Advanced Exam</a:t>
            </a:r>
          </a:p>
          <a:p>
            <a:r>
              <a:rPr lang="en-US"/>
              <a:t>Separate Instructor Guide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For volunteers to reinforce/refresh knowledge and skill</a:t>
            </a:r>
          </a:p>
          <a:p>
            <a:r>
              <a:rPr lang="en-US"/>
              <a:t>For volunteers to demonstrate proficiency and meet certification requirements </a:t>
            </a:r>
          </a:p>
          <a:p>
            <a:pPr lvl="1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21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033B-5FBE-4D45-9972-D421400433D6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dirty="0"/>
              <a:t>The Golden Book</a:t>
            </a:r>
          </a:p>
          <a:p>
            <a:r>
              <a:rPr lang="en-US" altLang="en-US" dirty="0"/>
              <a:t>Primary reference tool</a:t>
            </a:r>
          </a:p>
          <a:p>
            <a:r>
              <a:rPr lang="en-US" altLang="en-US" dirty="0"/>
              <a:t>Contains ‘What’s New’ Tab</a:t>
            </a:r>
          </a:p>
          <a:p>
            <a:r>
              <a:rPr lang="en-US" altLang="en-US" dirty="0"/>
              <a:t>NTTC version in Portal Library (Recommended)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Volunteer Resource Guide</a:t>
            </a:r>
            <a:endParaRPr lang="en-US" dirty="0"/>
          </a:p>
        </p:txBody>
      </p:sp>
      <p:pic>
        <p:nvPicPr>
          <p:cNvPr id="8" name="Picture 7" descr="Screen Shot 2018-12-01 at 11.52.2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447800"/>
            <a:ext cx="3442617" cy="4495800"/>
          </a:xfrm>
          <a:prstGeom prst="rect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– TY2018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All income is taxable, </a:t>
            </a:r>
          </a:p>
          <a:p>
            <a:pPr marL="259556" lvl="1" indent="0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altLang="en-US" dirty="0"/>
              <a:t>	unless the law says it is not</a:t>
            </a:r>
          </a:p>
          <a:p>
            <a:pPr>
              <a:defRPr/>
            </a:pPr>
            <a:r>
              <a:rPr lang="en-US" altLang="en-US" dirty="0"/>
              <a:t>No deduction is allowed, </a:t>
            </a:r>
          </a:p>
          <a:p>
            <a:pPr marL="259556" lvl="1" indent="0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altLang="en-US" dirty="0"/>
              <a:t>	unless the law says it is</a:t>
            </a:r>
          </a:p>
          <a:p>
            <a:pPr>
              <a:defRPr/>
            </a:pPr>
            <a:r>
              <a:rPr lang="en-US" altLang="en-US" dirty="0"/>
              <a:t>No credit is allowed,</a:t>
            </a:r>
          </a:p>
          <a:p>
            <a:pPr marL="259556" lvl="1" indent="0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altLang="en-US" dirty="0"/>
              <a:t>	unless the law says it is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Tax Law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770A64-3A29-408B-8AED-90D299D76A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1B6627-B0D0-4218-9C91-530974477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6BA5B3-2F33-4552-97CA-0686548964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78833" y="4571999"/>
            <a:ext cx="9753600" cy="12127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Training Videos </a:t>
            </a:r>
          </a:p>
          <a:p>
            <a:r>
              <a:rPr lang="en-US" dirty="0"/>
              <a:t>Practice Problems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AB3A1D-F976-4E7B-8A40-73BE7DCD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TaxSlayer Practice Lab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F2B140-2C18-4BC7-87E4-6507DE856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53" y="1401527"/>
            <a:ext cx="12192000" cy="30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2558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599"/>
            <a:ext cx="5484185" cy="41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47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https://www.linklearncertification.com/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033B-5FBE-4D45-9972-D421400433D6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VITA/TCE Central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08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3D29EF-FFDB-4D13-887E-ED845514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B6395C-E82C-4C98-B1AD-131F8568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056-6C1A-4074-8822-7F316CA111E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A2F774-5442-484A-8AD1-43AF7397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27570"/>
            <a:ext cx="10439400" cy="58699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4231C5-7211-449B-A89E-5995F9EEF6B2}"/>
              </a:ext>
            </a:extLst>
          </p:cNvPr>
          <p:cNvSpPr/>
          <p:nvPr/>
        </p:nvSpPr>
        <p:spPr>
          <a:xfrm>
            <a:off x="1077846" y="2057400"/>
            <a:ext cx="2398642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0DB138-759D-4C55-AC82-AE56BAA9E2AF}"/>
              </a:ext>
            </a:extLst>
          </p:cNvPr>
          <p:cNvSpPr/>
          <p:nvPr/>
        </p:nvSpPr>
        <p:spPr>
          <a:xfrm>
            <a:off x="7696200" y="2057400"/>
            <a:ext cx="1676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0DB138-759D-4C55-AC82-AE56BAA9E2AF}"/>
              </a:ext>
            </a:extLst>
          </p:cNvPr>
          <p:cNvSpPr/>
          <p:nvPr/>
        </p:nvSpPr>
        <p:spPr>
          <a:xfrm>
            <a:off x="7885176" y="4572000"/>
            <a:ext cx="1676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8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033B-5FBE-4D45-9972-D421400433D6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Contains all Tests</a:t>
            </a:r>
          </a:p>
          <a:p>
            <a:pPr lvl="1"/>
            <a:r>
              <a:rPr lang="en-US" altLang="en-US" dirty="0"/>
              <a:t>3 Tests are required</a:t>
            </a:r>
          </a:p>
          <a:p>
            <a:r>
              <a:rPr lang="en-US" altLang="en-US" dirty="0"/>
              <a:t>Test Questions are similar to online test questions, but wording may be different –be careful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VITA/TCE Volunteer Assistor’s Test/Retest</a:t>
            </a:r>
          </a:p>
        </p:txBody>
      </p:sp>
      <p:pic>
        <p:nvPicPr>
          <p:cNvPr id="7" name="Picture 6" descr="Screen Shot 2018-12-01 at 11.55.3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447800"/>
            <a:ext cx="3532716" cy="4572000"/>
          </a:xfrm>
          <a:prstGeom prst="rect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550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24583" name="Content Placeholder 4"/>
          <p:cNvSpPr>
            <a:spLocks noGrp="1"/>
          </p:cNvSpPr>
          <p:nvPr>
            <p:ph sz="quarter" idx="12"/>
          </p:nvPr>
        </p:nvSpPr>
        <p:spPr>
          <a:xfrm>
            <a:off x="1278833" y="1761433"/>
            <a:ext cx="5198167" cy="4023360"/>
          </a:xfrm>
        </p:spPr>
        <p:txBody>
          <a:bodyPr/>
          <a:lstStyle/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Questions…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		</a:t>
            </a:r>
          </a:p>
          <a:p>
            <a:pPr marL="0" indent="0">
              <a:buNone/>
            </a:pPr>
            <a:r>
              <a:rPr lang="en-US" altLang="en-US" dirty="0"/>
              <a:t>						Comments…</a:t>
            </a:r>
          </a:p>
        </p:txBody>
      </p:sp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 to Income Tax</a:t>
            </a:r>
          </a:p>
        </p:txBody>
      </p:sp>
      <p:pic>
        <p:nvPicPr>
          <p:cNvPr id="2" name="Picture 1" descr="Andrew Fountain - Truth and the Bible | Newlife Church Toron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38600" y="1676400"/>
            <a:ext cx="3200400" cy="2398166"/>
          </a:xfrm>
          <a:prstGeom prst="rect">
            <a:avLst/>
          </a:prstGeom>
        </p:spPr>
      </p:pic>
      <p:pic>
        <p:nvPicPr>
          <p:cNvPr id="3" name="Picture 2" descr="Is There Still a Need for a &lt;strong&gt;Comment&lt;/strong&gt; Section? | Acqu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62800" y="3733800"/>
            <a:ext cx="3285822" cy="2048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8033B-5FBE-4D45-9972-D421400433D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12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576262" lvl="1" indent="0">
              <a:buNone/>
            </a:pPr>
            <a:r>
              <a:rPr lang="en-US" altLang="en-US" dirty="0"/>
              <a:t>Gross Income</a:t>
            </a:r>
          </a:p>
          <a:p>
            <a:pPr marL="576262" lvl="1" indent="0">
              <a:buNone/>
            </a:pPr>
            <a:r>
              <a:rPr lang="en-US" altLang="en-US" dirty="0"/>
              <a:t> 	Minus adjustments</a:t>
            </a:r>
          </a:p>
          <a:p>
            <a:pPr marL="576262" lvl="1" indent="0">
              <a:buNone/>
            </a:pPr>
            <a:r>
              <a:rPr lang="en-US" altLang="en-US" dirty="0"/>
              <a:t> 	= Adjusted gross Income</a:t>
            </a:r>
          </a:p>
          <a:p>
            <a:pPr marL="576262" lvl="1" indent="0">
              <a:buNone/>
            </a:pPr>
            <a:r>
              <a:rPr lang="en-US" altLang="en-US" dirty="0"/>
              <a:t> 	Minus deductions</a:t>
            </a:r>
          </a:p>
          <a:p>
            <a:pPr marL="576262" lvl="1" indent="0">
              <a:buNone/>
            </a:pPr>
            <a:r>
              <a:rPr lang="en-US" altLang="en-US" dirty="0"/>
              <a:t> 	= Taxable Income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Tax Law Basics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TY2018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5C675-E082-4602-9EA4-BB70F363E44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Two types of income</a:t>
            </a:r>
          </a:p>
          <a:p>
            <a:pPr lvl="1"/>
            <a:r>
              <a:rPr lang="en-US" altLang="en-US" dirty="0"/>
              <a:t>Taxable</a:t>
            </a:r>
          </a:p>
          <a:p>
            <a:pPr lvl="2"/>
            <a:r>
              <a:rPr lang="en-US" altLang="en-US" dirty="0"/>
              <a:t>Earned</a:t>
            </a:r>
          </a:p>
          <a:p>
            <a:pPr lvl="2"/>
            <a:r>
              <a:rPr lang="en-US" altLang="en-US" dirty="0"/>
              <a:t>Unearned</a:t>
            </a:r>
          </a:p>
          <a:p>
            <a:pPr lvl="1"/>
            <a:r>
              <a:rPr lang="en-US" altLang="en-US" dirty="0"/>
              <a:t>Nontaxable</a:t>
            </a:r>
          </a:p>
          <a:p>
            <a:pPr lvl="2"/>
            <a:r>
              <a:rPr lang="en-US" altLang="en-US" dirty="0"/>
              <a:t>Earned</a:t>
            </a:r>
          </a:p>
          <a:p>
            <a:pPr lvl="2"/>
            <a:r>
              <a:rPr lang="en-US" altLang="en-US" dirty="0"/>
              <a:t>Unearned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Income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7391400" y="1219200"/>
            <a:ext cx="1676400" cy="304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 4012 Tab 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5C675-E082-4602-9EA4-BB70F363E44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Taxable income</a:t>
            </a:r>
          </a:p>
          <a:p>
            <a:pPr lvl="1"/>
            <a:r>
              <a:rPr lang="en-US" dirty="0"/>
              <a:t>Must be reported</a:t>
            </a:r>
          </a:p>
          <a:p>
            <a:pPr lvl="1"/>
            <a:r>
              <a:rPr lang="en-US" dirty="0"/>
              <a:t>Subject to tax</a:t>
            </a:r>
          </a:p>
          <a:p>
            <a:r>
              <a:rPr lang="en-US" dirty="0"/>
              <a:t>Nontaxable income</a:t>
            </a:r>
          </a:p>
          <a:p>
            <a:pPr lvl="1"/>
            <a:r>
              <a:rPr lang="en-US" dirty="0"/>
              <a:t>May be reportable</a:t>
            </a:r>
          </a:p>
          <a:p>
            <a:pPr lvl="1"/>
            <a:r>
              <a:rPr lang="en-US" dirty="0"/>
              <a:t>Exempt from tax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Income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7391400" y="1219200"/>
            <a:ext cx="1676400" cy="304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 4012 Tab 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5C675-E082-4602-9EA4-BB70F363E44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b="1" dirty="0"/>
              <a:t>earned</a:t>
            </a:r>
            <a:r>
              <a:rPr lang="en-US" dirty="0"/>
              <a:t> income: income received from work</a:t>
            </a:r>
          </a:p>
          <a:p>
            <a:pPr lvl="1"/>
            <a:r>
              <a:rPr lang="en-US" dirty="0"/>
              <a:t>Wages</a:t>
            </a:r>
          </a:p>
          <a:p>
            <a:pPr lvl="1"/>
            <a:r>
              <a:rPr lang="en-US" dirty="0"/>
              <a:t>Self-employment</a:t>
            </a:r>
          </a:p>
          <a:p>
            <a:pPr lvl="1"/>
            <a:r>
              <a:rPr lang="en-US" dirty="0"/>
              <a:t>Long term disability payments prior to minimum retirement age</a:t>
            </a:r>
          </a:p>
          <a:p>
            <a:pPr lvl="1"/>
            <a:r>
              <a:rPr lang="en-US" dirty="0"/>
              <a:t>Union strike benefits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Income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5C675-E082-4602-9EA4-BB70F363E44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Examples of </a:t>
            </a:r>
            <a:r>
              <a:rPr lang="en-US" b="1" dirty="0"/>
              <a:t>unearned</a:t>
            </a:r>
            <a:r>
              <a:rPr lang="en-US" dirty="0"/>
              <a:t> income: income not produced from work </a:t>
            </a:r>
          </a:p>
          <a:p>
            <a:pPr lvl="1"/>
            <a:r>
              <a:rPr lang="en-US" dirty="0"/>
              <a:t>Unemployment compensation</a:t>
            </a:r>
          </a:p>
          <a:p>
            <a:pPr lvl="1"/>
            <a:r>
              <a:rPr lang="en-US" dirty="0"/>
              <a:t>Interest and dividends</a:t>
            </a:r>
          </a:p>
          <a:p>
            <a:pPr lvl="1"/>
            <a:r>
              <a:rPr lang="en-US" dirty="0"/>
              <a:t>Capital gains</a:t>
            </a:r>
          </a:p>
          <a:p>
            <a:pPr lvl="1"/>
            <a:r>
              <a:rPr lang="en-US" dirty="0"/>
              <a:t>Social security benefits</a:t>
            </a:r>
          </a:p>
          <a:p>
            <a:pPr lvl="1"/>
            <a:r>
              <a:rPr lang="en-US" dirty="0"/>
              <a:t>Retirement income</a:t>
            </a:r>
          </a:p>
          <a:p>
            <a:pPr lvl="1"/>
            <a:r>
              <a:rPr lang="en-US" dirty="0"/>
              <a:t>Schedule E rental income</a:t>
            </a:r>
          </a:p>
          <a:p>
            <a:pPr lvl="1"/>
            <a:r>
              <a:rPr lang="en-US" dirty="0"/>
              <a:t>Scholarship income</a:t>
            </a:r>
          </a:p>
          <a:p>
            <a:pPr lvl="1"/>
            <a:r>
              <a:rPr lang="en-US" dirty="0"/>
              <a:t>Alimony </a:t>
            </a:r>
          </a:p>
          <a:p>
            <a:pPr lvl="1"/>
            <a:r>
              <a:rPr lang="en-US"/>
              <a:t>Certain qualified Medicaid </a:t>
            </a:r>
            <a:r>
              <a:rPr lang="en-US" dirty="0"/>
              <a:t>waiver payments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Income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5C675-E082-4602-9EA4-BB70F363E44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Adjustments and deductions reduce taxable income</a:t>
            </a:r>
          </a:p>
          <a:p>
            <a:pPr lvl="1"/>
            <a:r>
              <a:rPr lang="en-US" altLang="en-US" dirty="0"/>
              <a:t>Two types</a:t>
            </a:r>
          </a:p>
          <a:p>
            <a:pPr lvl="2"/>
            <a:r>
              <a:rPr lang="en-US" altLang="en-US" dirty="0"/>
              <a:t>Adjustments to gross income</a:t>
            </a:r>
          </a:p>
          <a:p>
            <a:pPr lvl="2"/>
            <a:r>
              <a:rPr lang="en-US" altLang="en-US" dirty="0"/>
              <a:t>Itemized or standard deduction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Deductions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5C675-E082-4602-9EA4-BB70F363E44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Credits reduce tax liability dollar for dollar</a:t>
            </a:r>
          </a:p>
          <a:p>
            <a:pPr lvl="1"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/>
              <a:t>Nonrefundable</a:t>
            </a: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Limited to tax liability</a:t>
            </a: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Cannot reduce tax liability below $0</a:t>
            </a:r>
          </a:p>
          <a:p>
            <a:pPr lvl="1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Refundable</a:t>
            </a: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Can reduce tax liability below $0</a:t>
            </a: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Entered in payment section Form 1040 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Types of Credits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8 Tem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AARPF PPTX Template Wide v2.potx" id="{9EC42302-1C76-456C-AA3A-B873C1C81271}" vid="{8200FA71-478A-4AA6-9D02-1D1F7039D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Templet.thmx</Template>
  <TotalTime>0</TotalTime>
  <Words>993</Words>
  <Application>Microsoft Macintosh PowerPoint</Application>
  <PresentationFormat>Custom</PresentationFormat>
  <Paragraphs>212</Paragraphs>
  <Slides>24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2018 Templet</vt:lpstr>
      <vt:lpstr>Introduction to Federal Income Tax Law</vt:lpstr>
      <vt:lpstr>Tax Law Basics</vt:lpstr>
      <vt:lpstr>Tax Law Basics</vt:lpstr>
      <vt:lpstr>Types of Income</vt:lpstr>
      <vt:lpstr>Types of Income</vt:lpstr>
      <vt:lpstr>Types of Income</vt:lpstr>
      <vt:lpstr>Types of Income</vt:lpstr>
      <vt:lpstr>Types of Deductions</vt:lpstr>
      <vt:lpstr>Types of Credits</vt:lpstr>
      <vt:lpstr>Form 1040 and Related Schedules</vt:lpstr>
      <vt:lpstr>Form 1040</vt:lpstr>
      <vt:lpstr>Form 1040 Page 2</vt:lpstr>
      <vt:lpstr>Training Materials</vt:lpstr>
      <vt:lpstr> VITA/TCE Training Guide</vt:lpstr>
      <vt:lpstr>NTTC Workbook</vt:lpstr>
      <vt:lpstr>NTTC Workbook</vt:lpstr>
      <vt:lpstr>NTTC Workbook – Practice Exercises</vt:lpstr>
      <vt:lpstr>Two Types of Exercises</vt:lpstr>
      <vt:lpstr>Volunteer Resource Guide</vt:lpstr>
      <vt:lpstr>TaxSlayer Practice Lab Tools</vt:lpstr>
      <vt:lpstr>VITA/TCE Central</vt:lpstr>
      <vt:lpstr>Slide 22</vt:lpstr>
      <vt:lpstr>VITA/TCE Volunteer Assistor’s Test/Retest</vt:lpstr>
      <vt:lpstr>Introduction to Income Tax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Federal Income Tax Law</dc:title>
  <dc:creator/>
  <cp:lastModifiedBy/>
  <cp:revision>9</cp:revision>
  <dcterms:created xsi:type="dcterms:W3CDTF">2018-12-21T04:43:38Z</dcterms:created>
  <dcterms:modified xsi:type="dcterms:W3CDTF">2018-12-21T04:45:59Z</dcterms:modified>
</cp:coreProperties>
</file>